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lura" charset="1" panose="02000000000000000000"/>
      <p:regular r:id="rId10"/>
    </p:embeddedFont>
    <p:embeddedFont>
      <p:font typeface="Allura Italics" charset="1" panose="02000000000000000000"/>
      <p:regular r:id="rId11"/>
    </p:embeddedFont>
    <p:embeddedFont>
      <p:font typeface="Open Sans Light" charset="1" panose="020B0306030504020204"/>
      <p:regular r:id="rId12"/>
    </p:embeddedFont>
    <p:embeddedFont>
      <p:font typeface="Open Sans Light Bold" charset="1" panose="020B0806030504020204"/>
      <p:regular r:id="rId13"/>
    </p:embeddedFont>
    <p:embeddedFont>
      <p:font typeface="Open Sans Light Italics" charset="1" panose="020B0306030504020204"/>
      <p:regular r:id="rId14"/>
    </p:embeddedFont>
    <p:embeddedFont>
      <p:font typeface="Open Sans Light Bold Italics" charset="1" panose="020B0806030504020204"/>
      <p:regular r:id="rId15"/>
    </p:embeddedFont>
    <p:embeddedFont>
      <p:font typeface="Quicksand" charset="1" panose="00000600000000000000"/>
      <p:regular r:id="rId16"/>
    </p:embeddedFont>
    <p:embeddedFont>
      <p:font typeface="Quicksand Bold" charset="1" panose="00000800000000000000"/>
      <p:regular r:id="rId17"/>
    </p:embeddedFont>
    <p:embeddedFont>
      <p:font typeface="Agrandir Narrow" charset="1" panose="00000506000000000000"/>
      <p:regular r:id="rId18"/>
    </p:embeddedFont>
    <p:embeddedFont>
      <p:font typeface="Agrandir Narrow Bold" charset="1" panose="00000806000000000000"/>
      <p:regular r:id="rId19"/>
    </p:embeddedFont>
    <p:embeddedFont>
      <p:font typeface="Agrandir Narrow Italics" charset="1" panose="00000506000000000000"/>
      <p:regular r:id="rId20"/>
    </p:embeddedFont>
    <p:embeddedFont>
      <p:font typeface="Agrandir Narrow Bold Italics" charset="1" panose="00000806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48" Target="slides/slide27.xml" Type="http://schemas.openxmlformats.org/officeDocument/2006/relationships/slide"/><Relationship Id="rId49" Target="slides/slide28.xml" Type="http://schemas.openxmlformats.org/officeDocument/2006/relationships/slide"/><Relationship Id="rId5" Target="tableStyles.xml" Type="http://schemas.openxmlformats.org/officeDocument/2006/relationships/tableStyles"/><Relationship Id="rId50" Target="slides/slide29.xml" Type="http://schemas.openxmlformats.org/officeDocument/2006/relationships/slide"/><Relationship Id="rId51" Target="slides/slide30.xml" Type="http://schemas.openxmlformats.org/officeDocument/2006/relationships/slide"/><Relationship Id="rId52" Target="slides/slide31.xml" Type="http://schemas.openxmlformats.org/officeDocument/2006/relationships/slide"/><Relationship Id="rId53" Target="slides/slide32.xml" Type="http://schemas.openxmlformats.org/officeDocument/2006/relationships/slide"/><Relationship Id="rId54" Target="slides/slide33.xml" Type="http://schemas.openxmlformats.org/officeDocument/2006/relationships/slide"/><Relationship Id="rId55" Target="slides/slide3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4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5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4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53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4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50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4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57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4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60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4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60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4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60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4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6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4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4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4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011234" y="-461993"/>
            <a:ext cx="13817356" cy="13498089"/>
            <a:chOff x="-41910" y="-111760"/>
            <a:chExt cx="5331460" cy="5208270"/>
          </a:xfrm>
        </p:grpSpPr>
        <p:sp>
          <p:nvSpPr>
            <p:cNvPr name="Freeform 3" id="3"/>
            <p:cNvSpPr/>
            <p:nvPr/>
          </p:nvSpPr>
          <p:spPr>
            <a:xfrm>
              <a:off x="-41910" y="-111760"/>
              <a:ext cx="5331460" cy="5208270"/>
            </a:xfrm>
            <a:custGeom>
              <a:avLst/>
              <a:gdLst/>
              <a:ahLst/>
              <a:cxnLst/>
              <a:rect r="r" b="b" t="t" l="l"/>
              <a:pathLst>
                <a:path h="5208270" w="5331460">
                  <a:moveTo>
                    <a:pt x="5292090" y="2602230"/>
                  </a:moveTo>
                  <a:cubicBezTo>
                    <a:pt x="5227320" y="3086100"/>
                    <a:pt x="4768850" y="3023870"/>
                    <a:pt x="4579620" y="3380740"/>
                  </a:cubicBezTo>
                  <a:cubicBezTo>
                    <a:pt x="4500880" y="3530600"/>
                    <a:pt x="4569460" y="3718560"/>
                    <a:pt x="4517390" y="3876040"/>
                  </a:cubicBezTo>
                  <a:cubicBezTo>
                    <a:pt x="4436110" y="4118610"/>
                    <a:pt x="4210050" y="4274820"/>
                    <a:pt x="3977640" y="4361180"/>
                  </a:cubicBezTo>
                  <a:cubicBezTo>
                    <a:pt x="3592830" y="4503420"/>
                    <a:pt x="3197860" y="4471670"/>
                    <a:pt x="2796540" y="4499610"/>
                  </a:cubicBezTo>
                  <a:cubicBezTo>
                    <a:pt x="2541270" y="4517390"/>
                    <a:pt x="2532380" y="4668520"/>
                    <a:pt x="2442210" y="4862830"/>
                  </a:cubicBezTo>
                  <a:cubicBezTo>
                    <a:pt x="2341880" y="5076190"/>
                    <a:pt x="2103120" y="5208270"/>
                    <a:pt x="1868170" y="5207000"/>
                  </a:cubicBezTo>
                  <a:cubicBezTo>
                    <a:pt x="1631950" y="5205730"/>
                    <a:pt x="1405890" y="5082540"/>
                    <a:pt x="1253490" y="4902200"/>
                  </a:cubicBezTo>
                  <a:cubicBezTo>
                    <a:pt x="1075690" y="4693920"/>
                    <a:pt x="990600" y="4415790"/>
                    <a:pt x="796290" y="4222750"/>
                  </a:cubicBezTo>
                  <a:cubicBezTo>
                    <a:pt x="601980" y="4028440"/>
                    <a:pt x="314960" y="3935730"/>
                    <a:pt x="153670" y="3713480"/>
                  </a:cubicBezTo>
                  <a:cubicBezTo>
                    <a:pt x="0" y="3501390"/>
                    <a:pt x="11430" y="3216910"/>
                    <a:pt x="154940" y="3001010"/>
                  </a:cubicBezTo>
                  <a:cubicBezTo>
                    <a:pt x="293370" y="2795270"/>
                    <a:pt x="532130" y="2772410"/>
                    <a:pt x="717550" y="2625090"/>
                  </a:cubicBezTo>
                  <a:cubicBezTo>
                    <a:pt x="831850" y="2534920"/>
                    <a:pt x="814070" y="2382520"/>
                    <a:pt x="904240" y="2270760"/>
                  </a:cubicBezTo>
                  <a:cubicBezTo>
                    <a:pt x="1036320" y="2108200"/>
                    <a:pt x="1217930" y="1998980"/>
                    <a:pt x="1412240" y="1930400"/>
                  </a:cubicBezTo>
                  <a:cubicBezTo>
                    <a:pt x="1593850" y="1865630"/>
                    <a:pt x="1793240" y="1864360"/>
                    <a:pt x="1913890" y="1690370"/>
                  </a:cubicBezTo>
                  <a:cubicBezTo>
                    <a:pt x="2080260" y="1451610"/>
                    <a:pt x="1935480" y="1064260"/>
                    <a:pt x="2020570" y="782320"/>
                  </a:cubicBezTo>
                  <a:cubicBezTo>
                    <a:pt x="2103120" y="508000"/>
                    <a:pt x="2298700" y="307340"/>
                    <a:pt x="2585720" y="255270"/>
                  </a:cubicBezTo>
                  <a:cubicBezTo>
                    <a:pt x="2807970" y="215900"/>
                    <a:pt x="3078480" y="420370"/>
                    <a:pt x="3272790" y="289560"/>
                  </a:cubicBezTo>
                  <a:cubicBezTo>
                    <a:pt x="3586480" y="78740"/>
                    <a:pt x="4184650" y="0"/>
                    <a:pt x="4422140" y="365760"/>
                  </a:cubicBezTo>
                  <a:cubicBezTo>
                    <a:pt x="4621530" y="671830"/>
                    <a:pt x="4415790" y="910590"/>
                    <a:pt x="4241800" y="1151890"/>
                  </a:cubicBezTo>
                  <a:cubicBezTo>
                    <a:pt x="4126230" y="1313180"/>
                    <a:pt x="3865880" y="1563370"/>
                    <a:pt x="4138930" y="1720850"/>
                  </a:cubicBezTo>
                  <a:cubicBezTo>
                    <a:pt x="4366260" y="1851660"/>
                    <a:pt x="4646930" y="1733550"/>
                    <a:pt x="4879340" y="1845310"/>
                  </a:cubicBezTo>
                  <a:cubicBezTo>
                    <a:pt x="5189220" y="1993900"/>
                    <a:pt x="5331460" y="2310130"/>
                    <a:pt x="5292090" y="2602230"/>
                  </a:cubicBezTo>
                  <a:close/>
                </a:path>
              </a:pathLst>
            </a:custGeom>
            <a:blipFill>
              <a:blip r:embed="rId2"/>
              <a:stretch>
                <a:fillRect l="-13838" r="-15432" t="2193" b="-219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12048" y="3856255"/>
            <a:ext cx="7779483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44"/>
              </a:lnSpc>
            </a:pPr>
            <a:r>
              <a:rPr lang="en-US" sz="8037">
                <a:solidFill>
                  <a:srgbClr val="050A30"/>
                </a:solidFill>
                <a:latin typeface="Agrandir Narrow Bold"/>
              </a:rPr>
              <a:t>Basic Terminologies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45237" y="1482778"/>
            <a:ext cx="1561364" cy="8544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48306" y="277505"/>
            <a:ext cx="3432328" cy="102969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03493" y="1124194"/>
            <a:ext cx="1497362" cy="15716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04525" y="2337269"/>
            <a:ext cx="850914" cy="85091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32848" y="9479527"/>
            <a:ext cx="2231046" cy="122099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20374" y="6504205"/>
            <a:ext cx="7562830" cy="78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3955">
                <a:solidFill>
                  <a:srgbClr val="F4F6FC"/>
                </a:solidFill>
                <a:latin typeface="Agrandir Narrow Bold"/>
              </a:rPr>
              <a:t>Part Two The Structure of YOLO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2048" y="2978633"/>
            <a:ext cx="5752325" cy="101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21"/>
              </a:lnSpc>
              <a:spcBef>
                <a:spcPct val="0"/>
              </a:spcBef>
            </a:pPr>
            <a:r>
              <a:rPr lang="en-US" sz="5943">
                <a:solidFill>
                  <a:srgbClr val="000000"/>
                </a:solidFill>
                <a:latin typeface="Open Sans Light"/>
              </a:rPr>
              <a:t>YOLO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59399" y="7554904"/>
            <a:ext cx="578012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1"/>
              </a:lnSpc>
              <a:spcBef>
                <a:spcPct val="0"/>
              </a:spcBef>
            </a:pPr>
            <a:r>
              <a:rPr lang="en-US" sz="3167">
                <a:solidFill>
                  <a:srgbClr val="050A30"/>
                </a:solidFill>
                <a:latin typeface="Agrandir Narrow"/>
              </a:rPr>
              <a:t>Evenly distribute the amount of computation at each layer in CNN</a:t>
            </a:r>
          </a:p>
        </p:txBody>
      </p:sp>
      <p:sp>
        <p:nvSpPr>
          <p:cNvPr name="AutoShape 3" id="3"/>
          <p:cNvSpPr/>
          <p:nvPr/>
        </p:nvSpPr>
        <p:spPr>
          <a:xfrm rot="5400000">
            <a:off x="7224197" y="3961763"/>
            <a:ext cx="4176392" cy="0"/>
          </a:xfrm>
          <a:prstGeom prst="line">
            <a:avLst/>
          </a:prstGeom>
          <a:ln cap="flat" w="47625">
            <a:solidFill>
              <a:srgbClr val="050A3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 rot="0">
            <a:off x="4661971" y="1706024"/>
            <a:ext cx="1346898" cy="0"/>
          </a:xfrm>
          <a:prstGeom prst="line">
            <a:avLst/>
          </a:prstGeom>
          <a:ln cap="flat" w="47625">
            <a:solidFill>
              <a:srgbClr val="050A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2120093" y="1696924"/>
            <a:ext cx="1369195" cy="0"/>
          </a:xfrm>
          <a:prstGeom prst="line">
            <a:avLst/>
          </a:prstGeom>
          <a:ln cap="flat" w="47625">
            <a:solidFill>
              <a:srgbClr val="050A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982215" y="1090166"/>
            <a:ext cx="6323570" cy="115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4"/>
              </a:lnSpc>
              <a:spcBef>
                <a:spcPct val="0"/>
              </a:spcBef>
            </a:pPr>
            <a:r>
              <a:rPr lang="en-US" sz="6354">
                <a:solidFill>
                  <a:srgbClr val="050A30"/>
                </a:solidFill>
                <a:latin typeface="Agrandir Narrow Bold"/>
              </a:rPr>
              <a:t>Advantages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291" y="3744364"/>
            <a:ext cx="5999108" cy="42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3">
                <a:solidFill>
                  <a:srgbClr val="050A30"/>
                </a:solidFill>
                <a:latin typeface="Agrandir Narrow"/>
              </a:rPr>
              <a:t>Lightweight versions of ResNet, ResNext, and DenseNet have sub-optimal performance. </a:t>
            </a:r>
          </a:p>
          <a:p>
            <a:pPr algn="ctr">
              <a:lnSpc>
                <a:spcPts val="3700"/>
              </a:lnSpc>
            </a:pPr>
          </a:p>
          <a:p>
            <a:pPr algn="ctr">
              <a:lnSpc>
                <a:spcPts val="3700"/>
              </a:lnSpc>
            </a:pPr>
            <a:r>
              <a:rPr lang="en-US" sz="3083">
                <a:solidFill>
                  <a:srgbClr val="050A30"/>
                </a:solidFill>
                <a:latin typeface="Agrandir Narrow"/>
              </a:rPr>
              <a:t>After applying CSPNet on these backbone, the computation effort can be reduced from 10% to 20% but outperforms original backbones</a:t>
            </a:r>
          </a:p>
          <a:p>
            <a:pPr algn="ctr" marL="0" indent="0" lvl="0">
              <a:lnSpc>
                <a:spcPts val="37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60291" y="3087139"/>
            <a:ext cx="649044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4"/>
              </a:lnSpc>
              <a:spcBef>
                <a:spcPct val="0"/>
              </a:spcBef>
            </a:pPr>
            <a:r>
              <a:rPr lang="en-US" sz="3628">
                <a:solidFill>
                  <a:srgbClr val="050A30"/>
                </a:solidFill>
                <a:latin typeface="Agrandir Narrow Bold"/>
              </a:rPr>
              <a:t>Strengthening learning ability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26909" y="3726600"/>
            <a:ext cx="5642820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0"/>
              </a:lnSpc>
              <a:spcBef>
                <a:spcPct val="0"/>
              </a:spcBef>
            </a:pPr>
            <a:r>
              <a:rPr lang="en-US" sz="3083">
                <a:solidFill>
                  <a:srgbClr val="050A30"/>
                </a:solidFill>
                <a:latin typeface="Agrandir Narrow"/>
              </a:rPr>
              <a:t>Adopt cross-channel pooling to compress the feature maps during the feature pyramid generating process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0501" y="3077614"/>
            <a:ext cx="635563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4"/>
              </a:lnSpc>
              <a:spcBef>
                <a:spcPct val="0"/>
              </a:spcBef>
            </a:pPr>
            <a:r>
              <a:rPr lang="en-US" sz="3828">
                <a:solidFill>
                  <a:srgbClr val="050A30"/>
                </a:solidFill>
                <a:latin typeface="Agrandir Narrow Bold"/>
              </a:rPr>
              <a:t>Reducing memory costs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37863" y="6493118"/>
            <a:ext cx="5701434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4"/>
              </a:lnSpc>
              <a:spcBef>
                <a:spcPct val="0"/>
              </a:spcBef>
            </a:pPr>
            <a:r>
              <a:rPr lang="en-US" sz="3628">
                <a:solidFill>
                  <a:srgbClr val="050A30"/>
                </a:solidFill>
                <a:latin typeface="Agrandir Narrow Bold"/>
              </a:rPr>
              <a:t>Removing computational Bottleneck</a:t>
            </a:r>
          </a:p>
        </p:txBody>
      </p:sp>
      <p:sp>
        <p:nvSpPr>
          <p:cNvPr name="AutoShape 12" id="12"/>
          <p:cNvSpPr/>
          <p:nvPr/>
        </p:nvSpPr>
        <p:spPr>
          <a:xfrm rot="5400000">
            <a:off x="4010398" y="2309972"/>
            <a:ext cx="1255520" cy="0"/>
          </a:xfrm>
          <a:prstGeom prst="line">
            <a:avLst/>
          </a:prstGeom>
          <a:ln cap="flat" w="47625">
            <a:solidFill>
              <a:srgbClr val="050A3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rot="5400000">
            <a:off x="12904391" y="2281821"/>
            <a:ext cx="1217420" cy="0"/>
          </a:xfrm>
          <a:prstGeom prst="line">
            <a:avLst/>
          </a:prstGeom>
          <a:ln cap="flat" w="47625">
            <a:solidFill>
              <a:srgbClr val="050A3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7830" y="8454710"/>
            <a:ext cx="2888785" cy="221905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55068" y="120636"/>
            <a:ext cx="850914" cy="8509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2239" y="2259068"/>
            <a:ext cx="14441864" cy="254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In </a:t>
            </a:r>
            <a:r>
              <a:rPr lang="en-US" sz="3499">
                <a:solidFill>
                  <a:srgbClr val="000000"/>
                </a:solidFill>
                <a:latin typeface="Agrandir Narrow Bold"/>
              </a:rPr>
              <a:t>CSPResNext50</a:t>
            </a:r>
            <a:r>
              <a:rPr lang="en-US" sz="3499">
                <a:solidFill>
                  <a:srgbClr val="000000"/>
                </a:solidFill>
                <a:latin typeface="Agrandir Narrow"/>
              </a:rPr>
              <a:t> and </a:t>
            </a:r>
            <a:r>
              <a:rPr lang="en-US" sz="3499">
                <a:solidFill>
                  <a:srgbClr val="000000"/>
                </a:solidFill>
                <a:latin typeface="Agrandir Narrow Bold"/>
              </a:rPr>
              <a:t>CSPDarknet53</a:t>
            </a:r>
            <a:r>
              <a:rPr lang="en-US" sz="3499">
                <a:solidFill>
                  <a:srgbClr val="000000"/>
                </a:solidFill>
                <a:latin typeface="Agrandir Narrow"/>
              </a:rPr>
              <a:t>, the </a:t>
            </a:r>
            <a:r>
              <a:rPr lang="en-US" sz="3499">
                <a:solidFill>
                  <a:srgbClr val="000000"/>
                </a:solidFill>
                <a:latin typeface="Agrandir Narrow Bold"/>
              </a:rPr>
              <a:t>DenseNet </a:t>
            </a:r>
            <a:r>
              <a:rPr lang="en-US" sz="3499">
                <a:solidFill>
                  <a:srgbClr val="000000"/>
                </a:solidFill>
                <a:latin typeface="Agrandir Narrow"/>
              </a:rPr>
              <a:t>has been edited to </a:t>
            </a:r>
            <a:r>
              <a:rPr lang="en-US" sz="3499">
                <a:solidFill>
                  <a:srgbClr val="000000"/>
                </a:solidFill>
                <a:latin typeface="Agrandir Narrow Bold"/>
              </a:rPr>
              <a:t>separate the feature map</a:t>
            </a:r>
            <a:r>
              <a:rPr lang="en-US" sz="3499">
                <a:solidFill>
                  <a:srgbClr val="000000"/>
                </a:solidFill>
                <a:latin typeface="Agrandir Narrow"/>
              </a:rPr>
              <a:t> of the </a:t>
            </a:r>
            <a:r>
              <a:rPr lang="en-US" sz="3499">
                <a:solidFill>
                  <a:srgbClr val="000000"/>
                </a:solidFill>
                <a:latin typeface="Agrandir Narrow Bold"/>
              </a:rPr>
              <a:t>base layer</a:t>
            </a:r>
            <a:r>
              <a:rPr lang="en-US" sz="3499">
                <a:solidFill>
                  <a:srgbClr val="000000"/>
                </a:solidFill>
                <a:latin typeface="Agrandir Narrow"/>
              </a:rPr>
              <a:t> by </a:t>
            </a:r>
            <a:r>
              <a:rPr lang="en-US" sz="3499">
                <a:solidFill>
                  <a:srgbClr val="000000"/>
                </a:solidFill>
                <a:latin typeface="Agrandir Narrow Bold"/>
              </a:rPr>
              <a:t>copying it</a:t>
            </a:r>
            <a:r>
              <a:rPr lang="en-US" sz="3499">
                <a:solidFill>
                  <a:srgbClr val="000000"/>
                </a:solidFill>
                <a:latin typeface="Agrandir Narrow"/>
              </a:rPr>
              <a:t> and </a:t>
            </a:r>
            <a:r>
              <a:rPr lang="en-US" sz="3499">
                <a:solidFill>
                  <a:srgbClr val="000000"/>
                </a:solidFill>
                <a:latin typeface="Agrandir Narrow Bold"/>
              </a:rPr>
              <a:t>sending one copy</a:t>
            </a:r>
            <a:r>
              <a:rPr lang="en-US" sz="3499">
                <a:solidFill>
                  <a:srgbClr val="000000"/>
                </a:solidFill>
                <a:latin typeface="Agrandir Narrow"/>
              </a:rPr>
              <a:t> through the </a:t>
            </a:r>
            <a:r>
              <a:rPr lang="en-US" sz="3499">
                <a:solidFill>
                  <a:srgbClr val="000000"/>
                </a:solidFill>
                <a:latin typeface="Agrandir Narrow Bold"/>
              </a:rPr>
              <a:t>dense block</a:t>
            </a:r>
            <a:r>
              <a:rPr lang="en-US" sz="3499">
                <a:solidFill>
                  <a:srgbClr val="000000"/>
                </a:solidFill>
                <a:latin typeface="Agrandir Narrow"/>
              </a:rPr>
              <a:t> and </a:t>
            </a:r>
            <a:r>
              <a:rPr lang="en-US" sz="3499">
                <a:solidFill>
                  <a:srgbClr val="000000"/>
                </a:solidFill>
                <a:latin typeface="Agrandir Narrow Bold"/>
              </a:rPr>
              <a:t>sending another straight on to the next stage</a:t>
            </a:r>
            <a:r>
              <a:rPr lang="en-US" sz="3499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72239" y="5530071"/>
            <a:ext cx="14743522" cy="317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grandir Narrow"/>
              </a:rPr>
              <a:t>The idea with the </a:t>
            </a:r>
            <a:r>
              <a:rPr lang="en-US" sz="3500">
                <a:solidFill>
                  <a:srgbClr val="000000"/>
                </a:solidFill>
                <a:latin typeface="Agrandir Narrow Bold"/>
              </a:rPr>
              <a:t>CSPResNext50</a:t>
            </a:r>
            <a:r>
              <a:rPr lang="en-US" sz="3500">
                <a:solidFill>
                  <a:srgbClr val="000000"/>
                </a:solidFill>
                <a:latin typeface="Agrandir Narrow"/>
              </a:rPr>
              <a:t> and </a:t>
            </a:r>
            <a:r>
              <a:rPr lang="en-US" sz="3500">
                <a:solidFill>
                  <a:srgbClr val="000000"/>
                </a:solidFill>
                <a:latin typeface="Agrandir Narrow Bold"/>
              </a:rPr>
              <a:t>CSPDarknet53</a:t>
            </a:r>
            <a:r>
              <a:rPr lang="en-US" sz="3500">
                <a:solidFill>
                  <a:srgbClr val="000000"/>
                </a:solidFill>
                <a:latin typeface="Agrandir Narrow"/>
              </a:rPr>
              <a:t> is to </a:t>
            </a:r>
            <a:r>
              <a:rPr lang="en-US" sz="3500">
                <a:solidFill>
                  <a:srgbClr val="000000"/>
                </a:solidFill>
                <a:latin typeface="Agrandir Narrow Bold"/>
              </a:rPr>
              <a:t>remove computational bottlenecks</a:t>
            </a:r>
            <a:r>
              <a:rPr lang="en-US" sz="3500">
                <a:solidFill>
                  <a:srgbClr val="000000"/>
                </a:solidFill>
                <a:latin typeface="Agrandir Narrow"/>
              </a:rPr>
              <a:t> in the </a:t>
            </a:r>
            <a:r>
              <a:rPr lang="en-US" sz="3500">
                <a:solidFill>
                  <a:srgbClr val="000000"/>
                </a:solidFill>
                <a:latin typeface="Agrandir Narrow Bold"/>
              </a:rPr>
              <a:t>DenseNet</a:t>
            </a:r>
            <a:r>
              <a:rPr lang="en-US" sz="3500">
                <a:solidFill>
                  <a:srgbClr val="000000"/>
                </a:solidFill>
                <a:latin typeface="Agrandir Narrow"/>
              </a:rPr>
              <a:t> and </a:t>
            </a:r>
            <a:r>
              <a:rPr lang="en-US" sz="3500">
                <a:solidFill>
                  <a:srgbClr val="000000"/>
                </a:solidFill>
                <a:latin typeface="Agrandir Narrow Bold"/>
              </a:rPr>
              <a:t>improve learning</a:t>
            </a:r>
            <a:r>
              <a:rPr lang="en-US" sz="3500">
                <a:solidFill>
                  <a:srgbClr val="000000"/>
                </a:solidFill>
                <a:latin typeface="Agrandir Narrow"/>
              </a:rPr>
              <a:t> by passing on an </a:t>
            </a:r>
            <a:r>
              <a:rPr lang="en-US" sz="3500">
                <a:solidFill>
                  <a:srgbClr val="000000"/>
                </a:solidFill>
                <a:latin typeface="Agrandir Narrow Bold"/>
              </a:rPr>
              <a:t>unedited version</a:t>
            </a:r>
            <a:r>
              <a:rPr lang="en-US" sz="3500">
                <a:solidFill>
                  <a:srgbClr val="000000"/>
                </a:solidFill>
                <a:latin typeface="Agrandir Narrow"/>
              </a:rPr>
              <a:t> of the </a:t>
            </a:r>
            <a:r>
              <a:rPr lang="en-US" sz="3500">
                <a:solidFill>
                  <a:srgbClr val="000000"/>
                </a:solidFill>
                <a:latin typeface="Agrandir Narrow Bold"/>
              </a:rPr>
              <a:t>feature map</a:t>
            </a:r>
            <a:r>
              <a:rPr lang="en-US" sz="3500">
                <a:solidFill>
                  <a:srgbClr val="000000"/>
                </a:solidFill>
                <a:latin typeface="Agrandir Narrow"/>
              </a:rPr>
              <a:t>. </a:t>
            </a:r>
            <a:r>
              <a:rPr lang="en-US" sz="3500">
                <a:solidFill>
                  <a:srgbClr val="000000"/>
                </a:solidFill>
                <a:latin typeface="Agrandir Narrow Bold"/>
              </a:rPr>
              <a:t>Cross stage partial connection</a:t>
            </a:r>
            <a:r>
              <a:rPr lang="en-US" sz="3500">
                <a:solidFill>
                  <a:srgbClr val="000000"/>
                </a:solidFill>
                <a:latin typeface="Agrandir Narrow"/>
              </a:rPr>
              <a:t> was tried on </a:t>
            </a:r>
            <a:r>
              <a:rPr lang="en-US" sz="3500">
                <a:solidFill>
                  <a:srgbClr val="000000"/>
                </a:solidFill>
                <a:latin typeface="Agrandir Narrow Bold"/>
              </a:rPr>
              <a:t>ResNext-50</a:t>
            </a:r>
            <a:r>
              <a:rPr lang="en-US" sz="3500">
                <a:solidFill>
                  <a:srgbClr val="000000"/>
                </a:solidFill>
                <a:latin typeface="Agrandir Narrow"/>
              </a:rPr>
              <a:t> and there was a massive increase of around </a:t>
            </a:r>
            <a:r>
              <a:rPr lang="en-US" sz="3500">
                <a:solidFill>
                  <a:srgbClr val="000000"/>
                </a:solidFill>
                <a:latin typeface="Agrandir Narrow Bold"/>
              </a:rPr>
              <a:t>20%.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65778" y="371677"/>
            <a:ext cx="6323570" cy="115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4"/>
              </a:lnSpc>
              <a:spcBef>
                <a:spcPct val="0"/>
              </a:spcBef>
            </a:pPr>
            <a:r>
              <a:rPr lang="en-US" sz="6354">
                <a:solidFill>
                  <a:srgbClr val="050A30"/>
                </a:solidFill>
                <a:latin typeface="Agrandir Narrow Bold"/>
              </a:rPr>
              <a:t>Continued...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7790" y="5216562"/>
            <a:ext cx="1033962" cy="10339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7070" y="5123968"/>
            <a:ext cx="1033962" cy="10339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17790" y="5271621"/>
            <a:ext cx="812522" cy="73865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8335215" y="5216562"/>
            <a:ext cx="1033962" cy="10339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24495" y="5123968"/>
            <a:ext cx="1033962" cy="103396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35215" y="5271621"/>
            <a:ext cx="812522" cy="738656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4303154" y="5242434"/>
            <a:ext cx="1033962" cy="103396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192434" y="5149839"/>
            <a:ext cx="1033962" cy="10339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03154" y="5297492"/>
            <a:ext cx="812522" cy="738656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518089" y="6710527"/>
            <a:ext cx="3616163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  <a:r>
              <a:rPr lang="en-US" sz="3178">
                <a:solidFill>
                  <a:srgbClr val="050A30"/>
                </a:solidFill>
                <a:latin typeface="Agrandir Narrow Bold"/>
              </a:rPr>
              <a:t> it basically collects feature maps from different stages of the backbone..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99608" y="8626518"/>
            <a:ext cx="2888785" cy="2219056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85156" y="4467004"/>
            <a:ext cx="850914" cy="850914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1641740" y="6663657"/>
            <a:ext cx="6246070" cy="203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  <a:r>
              <a:rPr lang="en-US" sz="3178">
                <a:solidFill>
                  <a:srgbClr val="050A30"/>
                </a:solidFill>
                <a:latin typeface="Agrandir Narrow Bold"/>
              </a:rPr>
              <a:t>Examples include Feature pyramid network(FPN), Path aggregation network(PAN) and Bi-FPN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00384" y="2701914"/>
            <a:ext cx="1208723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050A30"/>
                </a:solidFill>
                <a:latin typeface="Agrandir Narrow"/>
              </a:rPr>
              <a:t>A set of layers that integrate and blend characteristics before passing them on to the prediction layer.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50012" y="1418814"/>
            <a:ext cx="8787976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Neck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810527" y="6664229"/>
            <a:ext cx="550323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4"/>
              </a:lnSpc>
            </a:pPr>
            <a:r>
              <a:rPr lang="en-US" sz="3178">
                <a:solidFill>
                  <a:srgbClr val="050A30"/>
                </a:solidFill>
                <a:latin typeface="Agrandir Narrow Bold"/>
              </a:rPr>
              <a:t>In simple terms, it’s a feature aggregator.</a:t>
            </a:r>
          </a:p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5137" y="6185161"/>
            <a:ext cx="709834" cy="70983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9125" y="6247103"/>
            <a:ext cx="709834" cy="7098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25137" y="8410741"/>
            <a:ext cx="709834" cy="7098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9125" y="8472682"/>
            <a:ext cx="709834" cy="7098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49125" y="2116174"/>
            <a:ext cx="14770905" cy="364988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602412" y="6099436"/>
            <a:ext cx="13530642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2"/>
              </a:lnSpc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We can use a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pyramid of the same image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at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different scales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to detect objects (the left diagram below). However, processing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multiple scale images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is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time consuming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and the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memory demand is too high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to be trained end-to-end simultaneously.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602412" y="8314471"/>
            <a:ext cx="14319930" cy="160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50A30"/>
                </a:solidFill>
                <a:latin typeface="Agrandir Narrow"/>
              </a:rPr>
              <a:t>Alternatively, we create a </a:t>
            </a:r>
            <a:r>
              <a:rPr lang="en-US" sz="2899">
                <a:solidFill>
                  <a:srgbClr val="050A30"/>
                </a:solidFill>
                <a:latin typeface="Agrandir Narrow Bold"/>
              </a:rPr>
              <a:t>pyramid of feature</a:t>
            </a:r>
            <a:r>
              <a:rPr lang="en-US" sz="2899">
                <a:solidFill>
                  <a:srgbClr val="050A30"/>
                </a:solidFill>
                <a:latin typeface="Agrandir Narrow"/>
              </a:rPr>
              <a:t> and use them for object detection (the right diagram). However, </a:t>
            </a:r>
            <a:r>
              <a:rPr lang="en-US" sz="2899">
                <a:solidFill>
                  <a:srgbClr val="050A30"/>
                </a:solidFill>
                <a:latin typeface="Agrandir Narrow Bold"/>
              </a:rPr>
              <a:t>feature maps closer to the image layer are</a:t>
            </a:r>
            <a:r>
              <a:rPr lang="en-US" sz="2899">
                <a:solidFill>
                  <a:srgbClr val="050A30"/>
                </a:solidFill>
                <a:latin typeface="Agrandir Narrow"/>
              </a:rPr>
              <a:t> composed of </a:t>
            </a:r>
            <a:r>
              <a:rPr lang="en-US" sz="2899">
                <a:solidFill>
                  <a:srgbClr val="050A30"/>
                </a:solidFill>
                <a:latin typeface="Agrandir Narrow Bold"/>
              </a:rPr>
              <a:t>low-level features</a:t>
            </a:r>
            <a:r>
              <a:rPr lang="en-US" sz="2899">
                <a:solidFill>
                  <a:srgbClr val="050A30"/>
                </a:solidFill>
                <a:latin typeface="Agrandir Narrow"/>
              </a:rPr>
              <a:t> that are not effective for accurate object detection.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08688" y="579452"/>
            <a:ext cx="6437750" cy="15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Image and Feature Pyramids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2031" y="3508671"/>
            <a:ext cx="709834" cy="70983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6020" y="3445103"/>
            <a:ext cx="709834" cy="7098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0037" y="4644616"/>
            <a:ext cx="709834" cy="7098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4026" y="4581048"/>
            <a:ext cx="709834" cy="7098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25125" y="1434999"/>
            <a:ext cx="6437750" cy="83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Neck - FPN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71301" y="3320663"/>
            <a:ext cx="1273879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 Bold"/>
              </a:rPr>
              <a:t>Feature Pyramid Network (FPN) is a feature extractor designed for such pyramid concept with accuracy and speed in mind.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8099" y="4495323"/>
            <a:ext cx="15869901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It replaces the feature extractor of detectors like Faster R-CNN and generates multiple feature map layers (multi-scale feature maps) with better quality information than the regular feature pyramid for object detection.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88395" y="6092416"/>
            <a:ext cx="1325285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 Light"/>
              </a:rPr>
              <a:t>Naturally leverages the pyramidal shape of a ConvNet’s feature hierarchy while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creating a feature pyramid that has strong semantics at all scales.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49125" y="6178141"/>
            <a:ext cx="709834" cy="7098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3114" y="6114573"/>
            <a:ext cx="709834" cy="70983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7385" y="8932722"/>
            <a:ext cx="1048729" cy="1064552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58960" y="284690"/>
            <a:ext cx="13960077" cy="561195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11120" y="6775711"/>
            <a:ext cx="709834" cy="7098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5108" y="6837653"/>
            <a:ext cx="709834" cy="7098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88395" y="6689986"/>
            <a:ext cx="13530642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2"/>
              </a:lnSpc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New a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r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ch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i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t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e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c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t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ure: combining semantically strong features with semantically weak features via a to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p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-dow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n 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pa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th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way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a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n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d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lat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e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ral co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n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nec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t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i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o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n.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88395" y="8201238"/>
            <a:ext cx="14319930" cy="57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50A30"/>
                </a:solidFill>
                <a:latin typeface="Agrandir Narrow Bold"/>
              </a:rPr>
              <a:t>Predictions are made independently at all levels.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49125" y="8138075"/>
            <a:ext cx="709834" cy="7098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3114" y="8200016"/>
            <a:ext cx="709834" cy="70983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296299" y="5143500"/>
            <a:ext cx="10223303" cy="410976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83436" y="397569"/>
            <a:ext cx="7121128" cy="39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49"/>
              </a:lnSpc>
            </a:pPr>
            <a:r>
              <a:rPr lang="en-US" sz="5392">
                <a:solidFill>
                  <a:srgbClr val="000000"/>
                </a:solidFill>
                <a:latin typeface="Agrandir Narrow"/>
              </a:rPr>
              <a:t>FPN is constructed with:</a:t>
            </a:r>
          </a:p>
          <a:p>
            <a:pPr marL="1164291" indent="-582145" lvl="1">
              <a:lnSpc>
                <a:spcPts val="7549"/>
              </a:lnSpc>
              <a:buFont typeface="Arial"/>
              <a:buChar char="•"/>
            </a:pPr>
            <a:r>
              <a:rPr lang="en-US" sz="5392">
                <a:solidFill>
                  <a:srgbClr val="000000"/>
                </a:solidFill>
                <a:latin typeface="Agrandir Narrow"/>
              </a:rPr>
              <a:t>Bottom-up pathway</a:t>
            </a:r>
          </a:p>
          <a:p>
            <a:pPr marL="1164291" indent="-582145" lvl="1">
              <a:lnSpc>
                <a:spcPts val="7549"/>
              </a:lnSpc>
              <a:buFont typeface="Arial"/>
              <a:buChar char="•"/>
            </a:pPr>
            <a:r>
              <a:rPr lang="en-US" sz="5392">
                <a:solidFill>
                  <a:srgbClr val="000000"/>
                </a:solidFill>
                <a:latin typeface="Agrandir Narrow"/>
              </a:rPr>
              <a:t>Top-down pathway</a:t>
            </a:r>
          </a:p>
          <a:p>
            <a:pPr marL="1164291" indent="-582145" lvl="1">
              <a:lnSpc>
                <a:spcPts val="7549"/>
              </a:lnSpc>
              <a:buFont typeface="Arial"/>
              <a:buChar char="•"/>
            </a:pPr>
            <a:r>
              <a:rPr lang="en-US" sz="5392">
                <a:solidFill>
                  <a:srgbClr val="000000"/>
                </a:solidFill>
                <a:latin typeface="Agrandir Narrow"/>
              </a:rPr>
              <a:t>Lateral connections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762" y="3025800"/>
            <a:ext cx="709834" cy="70983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750" y="2962232"/>
            <a:ext cx="709834" cy="7098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5767" y="4161746"/>
            <a:ext cx="709834" cy="7098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9756" y="4098178"/>
            <a:ext cx="709834" cy="7098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7385" y="8932722"/>
            <a:ext cx="1048729" cy="106455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397330" y="5308468"/>
            <a:ext cx="6502414" cy="4399505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925125" y="990844"/>
            <a:ext cx="6437750" cy="15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Bottom-up pathway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371301" y="2876507"/>
            <a:ext cx="1273879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 Bold"/>
              </a:rPr>
              <a:t>The bottom-up pathway uses convolutional networks for feature extraction.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18099" y="4051168"/>
            <a:ext cx="1586990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As we go up, the spatial resolution decreases. With more high-level structures detected, the semantic value for each layer increases.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816648"/>
            <a:ext cx="6635342" cy="40807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25125" y="895350"/>
            <a:ext cx="6437750" cy="15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Bottom-up in SSD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411715" y="2923440"/>
            <a:ext cx="9423799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50A30"/>
                </a:solidFill>
                <a:latin typeface="Agrandir Narrow"/>
              </a:rPr>
              <a:t>SSD makes detection from multiple feature maps. However, the bottom layers are not selected for object detection.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11715" y="4117240"/>
            <a:ext cx="9423799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50A30"/>
                </a:solidFill>
                <a:latin typeface="Agrandir Narrow"/>
              </a:rPr>
              <a:t> They are in high resolution but the semantic value is not high enough to justify its use as the speed slow-down is significant.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11715" y="5311041"/>
            <a:ext cx="9423799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-7">
                <a:solidFill>
                  <a:srgbClr val="050A30"/>
                </a:solidFill>
                <a:latin typeface="Agrandir Narrow"/>
              </a:rPr>
              <a:t> So SSD only uses upper layers for detection and therefore performs much worse for small objects.</a:t>
            </a:r>
          </a:p>
          <a:p>
            <a:pPr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762" y="3025800"/>
            <a:ext cx="709834" cy="70983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750" y="2962232"/>
            <a:ext cx="709834" cy="7098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7385" y="8932722"/>
            <a:ext cx="1048729" cy="106455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032349" y="4314782"/>
            <a:ext cx="10223303" cy="410976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925125" y="990844"/>
            <a:ext cx="6437750" cy="15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Top-down pathway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371301" y="2876507"/>
            <a:ext cx="1273879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 Bold"/>
              </a:rPr>
              <a:t>FPN provides a top-down pathway to construct higher resolution layers from a semantic rich layer.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34292" y="1358750"/>
            <a:ext cx="4819417" cy="110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82"/>
              </a:lnSpc>
              <a:spcBef>
                <a:spcPct val="0"/>
              </a:spcBef>
            </a:pPr>
            <a:r>
              <a:rPr lang="en-US" sz="6151" u="none">
                <a:solidFill>
                  <a:srgbClr val="050A30"/>
                </a:solidFill>
                <a:latin typeface="Agrandir Narrow Bold"/>
              </a:rPr>
              <a:t>Abilities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15069" y="3269171"/>
            <a:ext cx="918339" cy="9183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16730" y="3186931"/>
            <a:ext cx="918339" cy="91833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39934" y="5323589"/>
            <a:ext cx="918339" cy="91833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41595" y="5241349"/>
            <a:ext cx="918339" cy="91833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162008" y="3225288"/>
            <a:ext cx="528587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12229D"/>
                </a:solidFill>
                <a:latin typeface="Agrandir Narrow"/>
              </a:rPr>
              <a:t>Activation Functions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62008" y="5339890"/>
            <a:ext cx="565337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12229D"/>
                </a:solidFill>
                <a:latin typeface="Agrandir Narrow Bold"/>
              </a:rPr>
              <a:t>Backbone-Neck-Head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4600" y="3235326"/>
            <a:ext cx="1032027" cy="76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4600" y="5228339"/>
            <a:ext cx="932422" cy="76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650849" y="3307166"/>
            <a:ext cx="918339" cy="91833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52510" y="3224925"/>
            <a:ext cx="918339" cy="91833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75714" y="5361584"/>
            <a:ext cx="918339" cy="91833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77375" y="5279343"/>
            <a:ext cx="918339" cy="91833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339263" y="3273320"/>
            <a:ext cx="973144" cy="76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39262" y="5266334"/>
            <a:ext cx="873539" cy="76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69238" y="3224204"/>
            <a:ext cx="579497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12229D"/>
                </a:solidFill>
                <a:latin typeface="Agrandir Narrow"/>
              </a:rPr>
              <a:t>IOU and NMS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92682" y="5278622"/>
            <a:ext cx="577153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12229D"/>
                </a:solidFill>
                <a:latin typeface="Agrandir Narrow"/>
              </a:rPr>
              <a:t>Mean Average Precision</a:t>
            </a:r>
          </a:p>
        </p:txBody>
      </p:sp>
      <p:sp>
        <p:nvSpPr>
          <p:cNvPr name="AutoShape 35" id="35"/>
          <p:cNvSpPr/>
          <p:nvPr/>
        </p:nvSpPr>
        <p:spPr>
          <a:xfrm rot="5400000">
            <a:off x="7219454" y="4782864"/>
            <a:ext cx="3229966" cy="0"/>
          </a:xfrm>
          <a:prstGeom prst="line">
            <a:avLst/>
          </a:prstGeom>
          <a:ln cap="flat" w="38100">
            <a:solidFill>
              <a:srgbClr val="5CB6F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71926" y="8725820"/>
            <a:ext cx="2888785" cy="2219056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77680" y="371586"/>
            <a:ext cx="850914" cy="8509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762" y="3025800"/>
            <a:ext cx="709834" cy="70983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750" y="2962232"/>
            <a:ext cx="709834" cy="7098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7385" y="8932722"/>
            <a:ext cx="1048729" cy="106455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104711" y="4292668"/>
            <a:ext cx="709834" cy="70983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4229100"/>
            <a:ext cx="709834" cy="70983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04711" y="5782445"/>
            <a:ext cx="709834" cy="7098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5718877"/>
            <a:ext cx="709834" cy="70983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225408" y="6633277"/>
            <a:ext cx="8137467" cy="3271262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5925125" y="990844"/>
            <a:ext cx="6437750" cy="15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Lateral Connections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371301" y="2876507"/>
            <a:ext cx="1273879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While the reconstructed layers are semantic strong but the locations of objects are not precise after all the downsampling and upsampling.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98251" y="4143375"/>
            <a:ext cx="12738791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We add lateral connections between reconstructed layers and the corresponding feature maps to help the detector to predict the location betters.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98251" y="5633152"/>
            <a:ext cx="1273879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It also acts as skip connections to make training easier (similar to what ResNet does).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8447" y="1730386"/>
            <a:ext cx="5863527" cy="68690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25125" y="193664"/>
            <a:ext cx="6437750" cy="15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The complete picture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174009" y="1962150"/>
            <a:ext cx="10377733" cy="620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50A30"/>
                </a:solidFill>
                <a:latin typeface="Agrandir Narrow"/>
              </a:rPr>
              <a:t>The bottom-up pathway uses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ResNet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to construct the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bottom-up pathway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. </a:t>
            </a:r>
          </a:p>
          <a:p>
            <a:pPr algn="just">
              <a:lnSpc>
                <a:spcPts val="4479"/>
              </a:lnSpc>
            </a:pPr>
          </a:p>
          <a:p>
            <a:pPr algn="just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50A30"/>
                </a:solidFill>
                <a:latin typeface="Agrandir Narrow"/>
              </a:rPr>
              <a:t>It is composed of many convolution modules (convi for i equals 1 to 5) and each has many convolutional layers. As we move up, the spatial dimension is reduced by 1/2 (i.e. double the stride). </a:t>
            </a:r>
          </a:p>
          <a:p>
            <a:pPr algn="just">
              <a:lnSpc>
                <a:spcPts val="4479"/>
              </a:lnSpc>
            </a:pPr>
          </a:p>
          <a:p>
            <a:pPr algn="just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50A30"/>
                </a:solidFill>
                <a:latin typeface="Agrandir Narrow"/>
              </a:rPr>
              <a:t>The output of each convolution module is labeled as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Ci 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and later used in the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top-down pathway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8447" y="1730386"/>
            <a:ext cx="5863527" cy="68690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25125" y="193664"/>
            <a:ext cx="6437750" cy="15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The complete picture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174009" y="1568461"/>
            <a:ext cx="10377733" cy="7886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50A30"/>
                </a:solidFill>
                <a:latin typeface="Agrandir Narrow"/>
              </a:rPr>
              <a:t>We apply a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 1 × 1 convolution 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filter to reduce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C5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channel depth to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 256-d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to create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 M5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. This becomes the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 first feature map layer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used for object prediction.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</a:t>
            </a:r>
          </a:p>
          <a:p>
            <a:pPr algn="just">
              <a:lnSpc>
                <a:spcPts val="4479"/>
              </a:lnSpc>
            </a:pPr>
          </a:p>
          <a:p>
            <a:pPr algn="just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50A30"/>
                </a:solidFill>
                <a:latin typeface="Agrandir Narrow"/>
              </a:rPr>
              <a:t>As we go down the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 top-down path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, we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upsample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the previous layer by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 2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using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nearest neighbors upsampling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. We again apply a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1 × 1 convolution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to the corresponding feature maps in the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bottom-up pathway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. Then we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add them element-wise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479"/>
              </a:lnSpc>
            </a:pPr>
          </a:p>
          <a:p>
            <a:pPr algn="just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50A30"/>
                </a:solidFill>
                <a:latin typeface="Agrandir Narrow"/>
              </a:rPr>
              <a:t>We apply a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3 × 3 convolution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to all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merged layers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. This filter reduces the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aliasing effect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when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merged with the upsampled layer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8447" y="1730386"/>
            <a:ext cx="5863527" cy="68690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25125" y="193664"/>
            <a:ext cx="6437750" cy="15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The complete picture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174009" y="1962150"/>
            <a:ext cx="10377733" cy="620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50A30"/>
                </a:solidFill>
                <a:latin typeface="Agrandir Narrow"/>
              </a:rPr>
              <a:t>We repeat the same process for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P3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and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 P2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. However, we stop at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 P2 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because the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spatial dimension of C1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is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too large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. Otherwise, it will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slow down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the process too much. </a:t>
            </a:r>
          </a:p>
          <a:p>
            <a:pPr algn="just">
              <a:lnSpc>
                <a:spcPts val="4479"/>
              </a:lnSpc>
            </a:pPr>
          </a:p>
          <a:p>
            <a:pPr algn="just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50A30"/>
                </a:solidFill>
                <a:latin typeface="Agrandir Narrow"/>
              </a:rPr>
              <a:t>Because we share the same classifier and box regressor of every output feature maps, all pyramid feature maps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(P5, P4, P3 and P2) 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have </a:t>
            </a:r>
            <a:r>
              <a:rPr lang="en-US" sz="3199">
                <a:solidFill>
                  <a:srgbClr val="050A30"/>
                </a:solidFill>
                <a:latin typeface="Agrandir Narrow Bold"/>
              </a:rPr>
              <a:t>256-d</a:t>
            </a:r>
            <a:r>
              <a:rPr lang="en-US" sz="3199">
                <a:solidFill>
                  <a:srgbClr val="050A30"/>
                </a:solidFill>
                <a:latin typeface="Agrandir Narrow"/>
              </a:rPr>
              <a:t> output channels.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23208" y="373670"/>
            <a:ext cx="9101207" cy="95396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49168" y="2488972"/>
            <a:ext cx="7231157" cy="216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15"/>
              </a:lnSpc>
              <a:spcBef>
                <a:spcPct val="0"/>
              </a:spcBef>
            </a:pPr>
            <a:r>
              <a:rPr lang="en-US" sz="3082">
                <a:solidFill>
                  <a:srgbClr val="000000"/>
                </a:solidFill>
                <a:latin typeface="Quicksand"/>
              </a:rPr>
              <a:t>FPN is not an object detector by itself. </a:t>
            </a:r>
          </a:p>
          <a:p>
            <a:pPr>
              <a:lnSpc>
                <a:spcPts val="4315"/>
              </a:lnSpc>
              <a:spcBef>
                <a:spcPct val="0"/>
              </a:spcBef>
            </a:pPr>
          </a:p>
          <a:p>
            <a:pPr>
              <a:lnSpc>
                <a:spcPts val="4315"/>
              </a:lnSpc>
              <a:spcBef>
                <a:spcPct val="0"/>
              </a:spcBef>
            </a:pPr>
            <a:r>
              <a:rPr lang="en-US" sz="3082">
                <a:solidFill>
                  <a:srgbClr val="000000"/>
                </a:solidFill>
                <a:latin typeface="Quicksand"/>
              </a:rPr>
              <a:t>It is a feature extractor that works with object detectors.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49168" y="5086350"/>
            <a:ext cx="7975247" cy="312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4"/>
              </a:lnSpc>
            </a:pPr>
            <a:r>
              <a:rPr lang="en-US" sz="2988">
                <a:solidFill>
                  <a:srgbClr val="000000"/>
                </a:solidFill>
                <a:latin typeface="Quicksand"/>
              </a:rPr>
              <a:t>FPN is independent to the backbone. And it can be used for:</a:t>
            </a:r>
          </a:p>
          <a:p>
            <a:pPr>
              <a:lnSpc>
                <a:spcPts val="4184"/>
              </a:lnSpc>
            </a:pPr>
          </a:p>
          <a:p>
            <a:pPr marL="645292" indent="-322646" lvl="1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Quicksand"/>
              </a:rPr>
              <a:t>Region Proposal Network</a:t>
            </a:r>
          </a:p>
          <a:p>
            <a:pPr marL="645292" indent="-322646" lvl="1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Quicksand"/>
              </a:rPr>
              <a:t>Object detector</a:t>
            </a:r>
          </a:p>
          <a:p>
            <a:pPr marL="645292" indent="-322646" lvl="1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Quicksand"/>
              </a:rPr>
              <a:t>Instance Segmentation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56840" y="1217817"/>
            <a:ext cx="7231157" cy="97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55"/>
              </a:lnSpc>
              <a:spcBef>
                <a:spcPct val="0"/>
              </a:spcBef>
            </a:pPr>
            <a:r>
              <a:rPr lang="en-US" sz="5682">
                <a:solidFill>
                  <a:srgbClr val="000000"/>
                </a:solidFill>
                <a:latin typeface="Allura"/>
              </a:rPr>
              <a:t>Notes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9353" y="2873916"/>
            <a:ext cx="709834" cy="70983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3342" y="2810348"/>
            <a:ext cx="709834" cy="7098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35364" y="4712262"/>
            <a:ext cx="709834" cy="7098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9353" y="4648694"/>
            <a:ext cx="709834" cy="7098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7385" y="8932722"/>
            <a:ext cx="1048729" cy="106455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93176" y="1608270"/>
            <a:ext cx="1561364" cy="85449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3408807" y="6048613"/>
            <a:ext cx="11394374" cy="3816429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887119" y="773234"/>
            <a:ext cx="6437750" cy="83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Neck - PANet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33295" y="2658897"/>
            <a:ext cx="14093828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 Bold"/>
              </a:rPr>
              <a:t>PANet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is present in the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neck of the YOLOv4 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model and it is mainly incorporated in the model to enhance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the process of instance segmentation 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by preserving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 spatial information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18099" y="4535958"/>
            <a:ext cx="15869901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The reason why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PANet 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is chosen for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 instance segmentation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in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YOLOv4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is because of its ability to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preserve spatial information 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accurately which helps in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proper localization of pixels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for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mask formation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199665"/>
            <a:ext cx="7174009" cy="388766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174009" y="1971675"/>
            <a:ext cx="10673408" cy="761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3484" indent="-331742" lvl="1">
              <a:lnSpc>
                <a:spcPts val="4302"/>
              </a:lnSpc>
              <a:buFont typeface="Arial"/>
              <a:buChar char="•"/>
            </a:pPr>
            <a:r>
              <a:rPr lang="en-US" sz="3073">
                <a:solidFill>
                  <a:srgbClr val="050A30"/>
                </a:solidFill>
                <a:latin typeface="Agrandir Narrow"/>
              </a:rPr>
              <a:t>As the image passes through the various layers of the neural network, the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complexity of the features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increases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and the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 spatial resolution of the image decreases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concurrently. Due to this, the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pixel-level masks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cannot be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identified accurately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by the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high level features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.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</a:t>
            </a:r>
          </a:p>
          <a:p>
            <a:pPr algn="just">
              <a:lnSpc>
                <a:spcPts val="4302"/>
              </a:lnSpc>
            </a:pPr>
          </a:p>
          <a:p>
            <a:pPr algn="just" marL="663484" indent="-331742" lvl="1">
              <a:lnSpc>
                <a:spcPts val="4302"/>
              </a:lnSpc>
              <a:buFont typeface="Arial"/>
              <a:buChar char="•"/>
            </a:pPr>
            <a:r>
              <a:rPr lang="en-US" sz="3073">
                <a:solidFill>
                  <a:srgbClr val="050A30"/>
                </a:solidFill>
                <a:latin typeface="Agrandir Narrow"/>
              </a:rPr>
              <a:t>The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FPN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, which is used in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YOLOv3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, uses a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top-down path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to extract and combine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semantically rich features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with the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precise localization information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. But for producing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masks for large objects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, this technique can be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excessively lengthy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as the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spatial information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may need to be propagated to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 hundreds of layers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302"/>
              </a:lnSpc>
            </a:pPr>
          </a:p>
          <a:p>
            <a:pPr algn="just">
              <a:lnSpc>
                <a:spcPts val="376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925125" y="-61685"/>
            <a:ext cx="6437750" cy="223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Bottom-up Path Augmentation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199665"/>
            <a:ext cx="7174009" cy="388766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174009" y="2699038"/>
            <a:ext cx="10673408" cy="598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3484" indent="-331742" lvl="1">
              <a:lnSpc>
                <a:spcPts val="4302"/>
              </a:lnSpc>
              <a:buFont typeface="Arial"/>
              <a:buChar char="•"/>
            </a:pPr>
            <a:r>
              <a:rPr lang="en-US" sz="3073">
                <a:solidFill>
                  <a:srgbClr val="050A30"/>
                </a:solidFill>
                <a:latin typeface="Agrandir Narrow"/>
              </a:rPr>
              <a:t>PANet on the other hand, takes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an additional bottom-up path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to the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top-down path 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taken by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FPN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. </a:t>
            </a:r>
          </a:p>
          <a:p>
            <a:pPr algn="just">
              <a:lnSpc>
                <a:spcPts val="4302"/>
              </a:lnSpc>
            </a:pPr>
          </a:p>
          <a:p>
            <a:pPr algn="just" marL="663484" indent="-331742" lvl="1">
              <a:lnSpc>
                <a:spcPts val="4302"/>
              </a:lnSpc>
              <a:buFont typeface="Arial"/>
              <a:buChar char="•"/>
            </a:pPr>
            <a:r>
              <a:rPr lang="en-US" sz="3073">
                <a:solidFill>
                  <a:srgbClr val="050A30"/>
                </a:solidFill>
                <a:latin typeface="Agrandir Narrow"/>
              </a:rPr>
              <a:t>This helps in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shortening that path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by using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clean lateral connections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from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 the lower layers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to the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top ones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. </a:t>
            </a:r>
          </a:p>
          <a:p>
            <a:pPr algn="just">
              <a:lnSpc>
                <a:spcPts val="4302"/>
              </a:lnSpc>
            </a:pPr>
          </a:p>
          <a:p>
            <a:pPr algn="just" marL="663484" indent="-331742" lvl="1">
              <a:lnSpc>
                <a:spcPts val="4302"/>
              </a:lnSpc>
              <a:buFont typeface="Arial"/>
              <a:buChar char="•"/>
            </a:pPr>
            <a:r>
              <a:rPr lang="en-US" sz="3073">
                <a:solidFill>
                  <a:srgbClr val="050A30"/>
                </a:solidFill>
                <a:latin typeface="Agrandir Narrow"/>
              </a:rPr>
              <a:t>This is called the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“shortcut” connection 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which is only about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10 layers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302"/>
              </a:lnSpc>
            </a:pPr>
          </a:p>
          <a:p>
            <a:pPr algn="just">
              <a:lnSpc>
                <a:spcPts val="4302"/>
              </a:lnSpc>
            </a:pPr>
          </a:p>
          <a:p>
            <a:pPr algn="just">
              <a:lnSpc>
                <a:spcPts val="376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925125" y="-61685"/>
            <a:ext cx="6437750" cy="223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Bottom-up Path Augmentation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74009" y="2699038"/>
            <a:ext cx="10465590" cy="707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3484" indent="-331742" lvl="1">
              <a:lnSpc>
                <a:spcPts val="4302"/>
              </a:lnSpc>
              <a:buFont typeface="Arial"/>
              <a:buChar char="•"/>
            </a:pPr>
            <a:r>
              <a:rPr lang="en-US" sz="3073">
                <a:solidFill>
                  <a:srgbClr val="050A30"/>
                </a:solidFill>
                <a:latin typeface="Agrandir Narrow"/>
              </a:rPr>
              <a:t>Previously used techniques like the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Mask-RCNN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used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features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from a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 single stage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to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make mask predictions.</a:t>
            </a:r>
          </a:p>
          <a:p>
            <a:pPr algn="just">
              <a:lnSpc>
                <a:spcPts val="4302"/>
              </a:lnSpc>
            </a:pPr>
          </a:p>
          <a:p>
            <a:pPr algn="just" marL="663484" indent="-331742" lvl="1">
              <a:lnSpc>
                <a:spcPts val="4302"/>
              </a:lnSpc>
              <a:buFont typeface="Arial"/>
              <a:buChar char="•"/>
            </a:pPr>
            <a:r>
              <a:rPr lang="en-US" sz="3073">
                <a:solidFill>
                  <a:srgbClr val="050A30"/>
                </a:solidFill>
                <a:latin typeface="Agrandir Narrow"/>
              </a:rPr>
              <a:t>It used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ROI Align Pooling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to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extract features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from the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higher levels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if the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 region of interest 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was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 large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302"/>
              </a:lnSpc>
            </a:pPr>
          </a:p>
          <a:p>
            <a:pPr algn="just" marL="663484" indent="-331742" lvl="1">
              <a:lnSpc>
                <a:spcPts val="4302"/>
              </a:lnSpc>
              <a:buFont typeface="Arial"/>
              <a:buChar char="•"/>
            </a:pPr>
            <a:r>
              <a:rPr lang="en-US" sz="3073">
                <a:solidFill>
                  <a:srgbClr val="050A30"/>
                </a:solidFill>
                <a:latin typeface="Agrandir Narrow"/>
              </a:rPr>
              <a:t>Although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 quite accurate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, this could still lead to undesired results as sometimes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two proposals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with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 as minute as 10-pixel differences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can be assigned to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two different layers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, whereas they are in fact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quite similar proposals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302"/>
              </a:lnSpc>
            </a:pPr>
          </a:p>
          <a:p>
            <a:pPr algn="just">
              <a:lnSpc>
                <a:spcPts val="4302"/>
              </a:lnSpc>
            </a:pPr>
          </a:p>
          <a:p>
            <a:pPr algn="just">
              <a:lnSpc>
                <a:spcPts val="3764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68590" y="2551667"/>
            <a:ext cx="4959910" cy="51836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925125" y="-61685"/>
            <a:ext cx="6437750" cy="223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Adaptive Feature Pooling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74009" y="2699038"/>
            <a:ext cx="10465590" cy="6527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3484" indent="-331742" lvl="1">
              <a:lnSpc>
                <a:spcPts val="4302"/>
              </a:lnSpc>
              <a:buFont typeface="Arial"/>
              <a:buChar char="•"/>
            </a:pPr>
            <a:r>
              <a:rPr lang="en-US" sz="3073">
                <a:solidFill>
                  <a:srgbClr val="050A30"/>
                </a:solidFill>
                <a:latin typeface="Agrandir Narrow"/>
              </a:rPr>
              <a:t>To avoid this,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PANet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uses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features from all the layers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, and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lets the network decide which ones are useful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302"/>
              </a:lnSpc>
            </a:pPr>
          </a:p>
          <a:p>
            <a:pPr algn="just" marL="663484" indent="-331742" lvl="1">
              <a:lnSpc>
                <a:spcPts val="4302"/>
              </a:lnSpc>
              <a:buFont typeface="Arial"/>
              <a:buChar char="•"/>
            </a:pPr>
            <a:r>
              <a:rPr lang="en-US" sz="3073">
                <a:solidFill>
                  <a:srgbClr val="050A30"/>
                </a:solidFill>
                <a:latin typeface="Agrandir Narrow"/>
              </a:rPr>
              <a:t>It performs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ROI Align operation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on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each feature map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to extract the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 features for the object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302"/>
              </a:lnSpc>
            </a:pPr>
          </a:p>
          <a:p>
            <a:pPr algn="just" marL="663484" indent="-331742" lvl="1">
              <a:lnSpc>
                <a:spcPts val="4302"/>
              </a:lnSpc>
              <a:buFont typeface="Arial"/>
              <a:buChar char="•"/>
            </a:pPr>
            <a:r>
              <a:rPr lang="en-US" sz="3073">
                <a:solidFill>
                  <a:srgbClr val="050A30"/>
                </a:solidFill>
                <a:latin typeface="Agrandir Narrow"/>
              </a:rPr>
              <a:t>This is followed by an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element-wise max fusion operation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 to </a:t>
            </a:r>
            <a:r>
              <a:rPr lang="en-US" sz="3073">
                <a:solidFill>
                  <a:srgbClr val="050A30"/>
                </a:solidFill>
                <a:latin typeface="Agrandir Narrow Bold"/>
              </a:rPr>
              <a:t>enable the network to adapt new features</a:t>
            </a:r>
            <a:r>
              <a:rPr lang="en-US" sz="3073">
                <a:solidFill>
                  <a:srgbClr val="050A30"/>
                </a:solidFill>
                <a:latin typeface="Agrandir Narrow"/>
              </a:rPr>
              <a:t>.</a:t>
            </a:r>
          </a:p>
          <a:p>
            <a:pPr algn="just">
              <a:lnSpc>
                <a:spcPts val="4302"/>
              </a:lnSpc>
            </a:pPr>
          </a:p>
          <a:p>
            <a:pPr algn="just">
              <a:lnSpc>
                <a:spcPts val="4302"/>
              </a:lnSpc>
            </a:pPr>
          </a:p>
          <a:p>
            <a:pPr algn="just">
              <a:lnSpc>
                <a:spcPts val="3764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68590" y="2551667"/>
            <a:ext cx="4959910" cy="51836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925125" y="-61685"/>
            <a:ext cx="6437750" cy="223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Adaptive Feature Pooling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2519" y="2059571"/>
            <a:ext cx="17862962" cy="528785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50012" y="434775"/>
            <a:ext cx="8787976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Backbone-Neck-Head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7385" y="8932722"/>
            <a:ext cx="1048729" cy="10645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901275" y="1475037"/>
            <a:ext cx="7461600" cy="378384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925125" y="-61685"/>
            <a:ext cx="6437750" cy="15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Fully Connected Fusion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26115" y="5420807"/>
            <a:ext cx="15101455" cy="155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50A30"/>
                </a:solidFill>
                <a:latin typeface="Agrandir Narrow"/>
              </a:rPr>
              <a:t>In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Mask-RCNN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,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Fully Convolutional Network (FCN) 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is used instead of the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fully-connected layers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because it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preserves the spatial information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and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 reduces the number of parameters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in the network.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3273" y="6978462"/>
            <a:ext cx="15134297" cy="155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50A30"/>
                </a:solidFill>
                <a:latin typeface="Agrandir Narrow"/>
              </a:rPr>
              <a:t>However, since the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parameters are shared for all the spatial positions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, the model doesn’t actually learn how to use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 pixel locations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for making predictions; it will by default show sky in the top part of the image and roads in the bottom part.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7385" y="8932722"/>
            <a:ext cx="1048729" cy="10645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901275" y="1475037"/>
            <a:ext cx="7461600" cy="378384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925125" y="102322"/>
            <a:ext cx="6437750" cy="15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Fully Connected Fusion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26115" y="5735132"/>
            <a:ext cx="15101455" cy="106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50A30"/>
                </a:solidFill>
                <a:latin typeface="Agrandir Narrow Bold"/>
              </a:rPr>
              <a:t>Fully-connected layers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, on the other hand, are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 location sensitive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and can adapt to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different spatial locations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3273" y="6978462"/>
            <a:ext cx="15134297" cy="106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50A30"/>
                </a:solidFill>
                <a:latin typeface="Agrandir Narrow Bold"/>
              </a:rPr>
              <a:t>PANet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uses information from both of these layers to provide a more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accurate mask prediction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7385" y="8932722"/>
            <a:ext cx="1048729" cy="10645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901275" y="1475037"/>
            <a:ext cx="7461600" cy="378384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925125" y="102322"/>
            <a:ext cx="6437750" cy="153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Fully Connected Fusion</a:t>
            </a: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26115" y="5735132"/>
            <a:ext cx="15101455" cy="106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50A30"/>
                </a:solidFill>
                <a:latin typeface="Agrandir Narrow Bold"/>
              </a:rPr>
              <a:t>Fully-connected layers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, on the other hand, are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 location sensitive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and can adapt to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different spatial locations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3273" y="6978462"/>
            <a:ext cx="15134297" cy="106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50A30"/>
                </a:solidFill>
                <a:latin typeface="Agrandir Narrow Bold"/>
              </a:rPr>
              <a:t>PANet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uses information from both of these layers to provide a more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accurate mask prediction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7385" y="8932722"/>
            <a:ext cx="1048729" cy="10645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056987" y="1862276"/>
            <a:ext cx="8174027" cy="381838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925125" y="102322"/>
            <a:ext cx="6437750" cy="29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Modifications for YOLOv4</a:t>
            </a:r>
          </a:p>
          <a:p>
            <a:pPr algn="ctr">
              <a:lnSpc>
                <a:spcPts val="5553"/>
              </a:lnSpc>
            </a:pPr>
          </a:p>
          <a:p>
            <a:pPr algn="ctr">
              <a:lnSpc>
                <a:spcPts val="555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26115" y="5735132"/>
            <a:ext cx="15101455" cy="106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50A30"/>
                </a:solidFill>
                <a:latin typeface="Agrandir Narrow Bold"/>
              </a:rPr>
              <a:t>PANet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conventionally adds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the neighboring layers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together for doing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mask predictions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using the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 adaptive feature pooling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3273" y="6978462"/>
            <a:ext cx="15134297" cy="155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50A30"/>
                </a:solidFill>
                <a:latin typeface="Agrandir Narrow"/>
              </a:rPr>
              <a:t>However, this approach is slightly twisted when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PANet 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is employed in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YOLOv4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, such that instead of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adding the neighbouring layers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, a 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concatenation operation</a:t>
            </a:r>
            <a:r>
              <a:rPr lang="en-US" sz="2799">
                <a:solidFill>
                  <a:srgbClr val="050A30"/>
                </a:solidFill>
                <a:latin typeface="Agrandir Narrow"/>
              </a:rPr>
              <a:t> is applied on them which improves</a:t>
            </a:r>
            <a:r>
              <a:rPr lang="en-US" sz="2799">
                <a:solidFill>
                  <a:srgbClr val="050A30"/>
                </a:solidFill>
                <a:latin typeface="Agrandir Narrow Bold"/>
              </a:rPr>
              <a:t> the accuracy of predictions.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7790" y="5216562"/>
            <a:ext cx="1033962" cy="10339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7070" y="5123968"/>
            <a:ext cx="1033962" cy="10339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17790" y="5271621"/>
            <a:ext cx="812522" cy="73865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8335215" y="5216562"/>
            <a:ext cx="1033962" cy="10339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24495" y="5123968"/>
            <a:ext cx="1033962" cy="103396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35215" y="5271621"/>
            <a:ext cx="812522" cy="738656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4303154" y="5242434"/>
            <a:ext cx="1033962" cy="103396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192434" y="5149839"/>
            <a:ext cx="1033962" cy="10339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03154" y="5297492"/>
            <a:ext cx="812522" cy="738656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353366" y="6664229"/>
            <a:ext cx="545716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  <a:r>
              <a:rPr lang="en-US" sz="3178">
                <a:solidFill>
                  <a:srgbClr val="050A30"/>
                </a:solidFill>
                <a:latin typeface="Agrandir Narrow Bold"/>
              </a:rPr>
              <a:t>Performs classification along with </a:t>
            </a:r>
            <a:r>
              <a:rPr lang="en-US" sz="3178">
                <a:solidFill>
                  <a:srgbClr val="050A30"/>
                </a:solidFill>
                <a:latin typeface="Agrandir Narrow Bold"/>
              </a:rPr>
              <a:t>regression</a:t>
            </a:r>
            <a:r>
              <a:rPr lang="en-US" sz="3178">
                <a:solidFill>
                  <a:srgbClr val="050A30"/>
                </a:solidFill>
                <a:latin typeface="Agrandir Narrow Bold"/>
              </a:rPr>
              <a:t> .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1635" y="8697397"/>
            <a:ext cx="1684907" cy="1710328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99608" y="8626518"/>
            <a:ext cx="2888785" cy="2219056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85156" y="4467004"/>
            <a:ext cx="850914" cy="850914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1641740" y="6663657"/>
            <a:ext cx="6246070" cy="1069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  <a:r>
              <a:rPr lang="en-US" sz="3178">
                <a:solidFill>
                  <a:srgbClr val="050A30"/>
                </a:solidFill>
                <a:latin typeface="Agrandir Narrow Bold"/>
              </a:rPr>
              <a:t>it basically finds the region where the object might be present.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00384" y="2701914"/>
            <a:ext cx="12087231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050A30"/>
                </a:solidFill>
                <a:latin typeface="Agrandir Narrow"/>
              </a:rPr>
              <a:t>Takes in features from the neck along with the bounding box predictions.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50012" y="1418814"/>
            <a:ext cx="8787976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Head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89858" y="6664229"/>
            <a:ext cx="5503237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4"/>
              </a:lnSpc>
            </a:pPr>
            <a:r>
              <a:rPr lang="en-US" sz="3178">
                <a:solidFill>
                  <a:srgbClr val="050A30"/>
                </a:solidFill>
                <a:latin typeface="Agrandir Narrow Bold"/>
              </a:rPr>
              <a:t>We have two-stage detectors and one stage-detectors </a:t>
            </a:r>
          </a:p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7790" y="5216562"/>
            <a:ext cx="1033962" cy="10339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7070" y="5123968"/>
            <a:ext cx="1033962" cy="10339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17790" y="5271621"/>
            <a:ext cx="812522" cy="73865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8335215" y="5216562"/>
            <a:ext cx="1033962" cy="10339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24495" y="5123968"/>
            <a:ext cx="1033962" cy="103396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35215" y="5271621"/>
            <a:ext cx="812522" cy="738656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4303154" y="5242434"/>
            <a:ext cx="1033962" cy="103396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192434" y="5149839"/>
            <a:ext cx="1033962" cy="103396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03154" y="5297492"/>
            <a:ext cx="812522" cy="738656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518089" y="6710527"/>
            <a:ext cx="361616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  <a:r>
              <a:rPr lang="en-US" sz="3178">
                <a:solidFill>
                  <a:srgbClr val="050A30"/>
                </a:solidFill>
                <a:latin typeface="Agrandir Narrow Bold"/>
              </a:rPr>
              <a:t> It basically acts as a feature extractor.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99608" y="8626518"/>
            <a:ext cx="2888785" cy="2219056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85156" y="4467004"/>
            <a:ext cx="850914" cy="850914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1641740" y="6663657"/>
            <a:ext cx="6246070" cy="155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  <a:r>
              <a:rPr lang="en-US" sz="3178">
                <a:solidFill>
                  <a:srgbClr val="050A30"/>
                </a:solidFill>
                <a:latin typeface="Agrandir Narrow Bold"/>
              </a:rPr>
              <a:t>Darknet acted as a backbone for YOLO v2 and v3 while CSPNet was introduced in YOLO v4.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00384" y="2701914"/>
            <a:ext cx="1208723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050A30"/>
                </a:solidFill>
                <a:latin typeface="Agrandir Narrow"/>
              </a:rPr>
              <a:t>A convolutional </a:t>
            </a:r>
            <a:r>
              <a:rPr lang="en-US" sz="4299">
                <a:solidFill>
                  <a:srgbClr val="050A30"/>
                </a:solidFill>
                <a:latin typeface="Agrandir Narrow"/>
              </a:rPr>
              <a:t>neural network</a:t>
            </a:r>
            <a:r>
              <a:rPr lang="en-US" sz="4299">
                <a:solidFill>
                  <a:srgbClr val="050A30"/>
                </a:solidFill>
                <a:latin typeface="Agrandir Narrow"/>
              </a:rPr>
              <a:t> that accumulates and produces visual features with different shapes and sizes.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50012" y="1418814"/>
            <a:ext cx="8787976" cy="10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050A30"/>
                </a:solidFill>
                <a:latin typeface="Agrandir Narrow Bold"/>
              </a:rPr>
              <a:t>Backbone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810527" y="6664229"/>
            <a:ext cx="5503237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4"/>
              </a:lnSpc>
            </a:pPr>
            <a:r>
              <a:rPr lang="en-US" sz="3178">
                <a:solidFill>
                  <a:srgbClr val="050A30"/>
                </a:solidFill>
                <a:latin typeface="Agrandir Narrow Bold"/>
              </a:rPr>
              <a:t>Classification</a:t>
            </a:r>
            <a:r>
              <a:rPr lang="en-US" sz="3178">
                <a:solidFill>
                  <a:srgbClr val="050A30"/>
                </a:solidFill>
                <a:latin typeface="Agrandir Narrow Bold"/>
              </a:rPr>
              <a:t> models like ResNet, VGG, and EfficientNet are used as feature extractors.</a:t>
            </a:r>
          </a:p>
          <a:p>
            <a:pPr algn="ctr" marL="0" indent="0" lvl="0">
              <a:lnSpc>
                <a:spcPts val="38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23447" y="1028700"/>
            <a:ext cx="15935853" cy="517915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85701" y="7440815"/>
            <a:ext cx="16116598" cy="64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grandir Narrow"/>
              </a:rPr>
              <a:t>Feature extraction is a technique used to reduce a large input data set into relevant features.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2031" y="2856086"/>
            <a:ext cx="709834" cy="70983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6020" y="2792518"/>
            <a:ext cx="709834" cy="7098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0037" y="4218754"/>
            <a:ext cx="709834" cy="7098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4026" y="4155186"/>
            <a:ext cx="709834" cy="7098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25125" y="1434999"/>
            <a:ext cx="6437750" cy="83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Backbone - Darknet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18099" y="2554986"/>
            <a:ext cx="12738791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 Bold"/>
              </a:rPr>
              <a:t>YOLO v2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introduced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Darknet-19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, which is a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19-layer network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supplemented with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11 more layers for object detection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. It has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19 convolutional layers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and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5 max-pooling layers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.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8099" y="4069461"/>
            <a:ext cx="1295243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However, having a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30-layer architecture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,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YOLO v2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often struggled at detecting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 small objects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18099" y="5165698"/>
            <a:ext cx="1325285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Therefore, the authors introduce successive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3 × 3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and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 1 × 1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convolutional layers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followed by some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shortcut connections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allowing the network be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much deeper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.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32031" y="5363631"/>
            <a:ext cx="709834" cy="7098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56020" y="5300063"/>
            <a:ext cx="709834" cy="70983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94026" y="6613786"/>
            <a:ext cx="709834" cy="7098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18014" y="6675728"/>
            <a:ext cx="709834" cy="70983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371301" y="6528061"/>
            <a:ext cx="1353064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 Bold"/>
              </a:rPr>
              <a:t>Darknet-53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is much more powerful than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Darknet-19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. Moreover, it is more efficient than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ResNet-101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or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ResNet-152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. 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2466983" y="7842800"/>
            <a:ext cx="14319930" cy="160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50A30"/>
                </a:solidFill>
                <a:latin typeface="Agrandir Narrow Bold"/>
              </a:rPr>
              <a:t>Darknet-53</a:t>
            </a:r>
            <a:r>
              <a:rPr lang="en-US" sz="2899">
                <a:solidFill>
                  <a:srgbClr val="050A30"/>
                </a:solidFill>
                <a:latin typeface="Agrandir Narrow"/>
              </a:rPr>
              <a:t> better utilizes the</a:t>
            </a:r>
            <a:r>
              <a:rPr lang="en-US" sz="2899">
                <a:solidFill>
                  <a:srgbClr val="050A30"/>
                </a:solidFill>
                <a:latin typeface="Agrandir Narrow Bold"/>
              </a:rPr>
              <a:t> GPU</a:t>
            </a:r>
            <a:r>
              <a:rPr lang="en-US" sz="2899">
                <a:solidFill>
                  <a:srgbClr val="050A30"/>
                </a:solidFill>
                <a:latin typeface="Agrandir Narrow"/>
              </a:rPr>
              <a:t>, making it more efficient to evaluate and thus faster. That’s explained by the observation that</a:t>
            </a:r>
            <a:r>
              <a:rPr lang="en-US" sz="2899">
                <a:solidFill>
                  <a:srgbClr val="050A30"/>
                </a:solidFill>
                <a:latin typeface="Agrandir Narrow Bold"/>
              </a:rPr>
              <a:t> ResNets</a:t>
            </a:r>
            <a:r>
              <a:rPr lang="en-US" sz="2899">
                <a:solidFill>
                  <a:srgbClr val="050A30"/>
                </a:solidFill>
                <a:latin typeface="Agrandir Narrow"/>
              </a:rPr>
              <a:t> have </a:t>
            </a:r>
            <a:r>
              <a:rPr lang="en-US" sz="2899">
                <a:solidFill>
                  <a:srgbClr val="050A30"/>
                </a:solidFill>
                <a:latin typeface="Agrandir Narrow Bold"/>
              </a:rPr>
              <a:t>too many layers</a:t>
            </a:r>
            <a:r>
              <a:rPr lang="en-US" sz="2899">
                <a:solidFill>
                  <a:srgbClr val="050A30"/>
                </a:solidFill>
                <a:latin typeface="Agrandir Narrow"/>
              </a:rPr>
              <a:t> and aren’t very efficient.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32031" y="7976150"/>
            <a:ext cx="709834" cy="709834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56020" y="8038091"/>
            <a:ext cx="709834" cy="709834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14707" y="1481187"/>
            <a:ext cx="5110511" cy="624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5681"/>
          <a:stretch>
            <a:fillRect/>
          </a:stretch>
        </p:blipFill>
        <p:spPr>
          <a:xfrm flipH="false" flipV="false" rot="0">
            <a:off x="10507074" y="1481187"/>
            <a:ext cx="4835914" cy="6244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51088" y="7920641"/>
            <a:ext cx="6437750" cy="83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Darknet-19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06156" y="7920641"/>
            <a:ext cx="6437750" cy="83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Darknet-53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2031" y="2856086"/>
            <a:ext cx="709834" cy="70983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6020" y="2792518"/>
            <a:ext cx="709834" cy="7098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0037" y="4218754"/>
            <a:ext cx="709834" cy="7098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4026" y="4155186"/>
            <a:ext cx="709834" cy="7098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25125" y="1434999"/>
            <a:ext cx="6437750" cy="83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Backbone - CSPNet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71301" y="2668078"/>
            <a:ext cx="1273879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 Bold"/>
              </a:rPr>
              <a:t>CSPNet: a computationally efficient component that enable “ResNet, ResNext, DenseNet” to be deployed on both CPUs and mobile GPUs.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8099" y="4069461"/>
            <a:ext cx="1295243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 Bold"/>
              </a:rPr>
              <a:t>Richer Gradient combination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while reducing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the amount of computation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(DenseNet).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18099" y="5165698"/>
            <a:ext cx="1325285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 Bold"/>
              </a:rPr>
              <a:t>Partitioning feature map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of the base layer into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two parts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and then merging them through a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 proposed cross-stage hierarchy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32031" y="5363631"/>
            <a:ext cx="709834" cy="7098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56020" y="5300063"/>
            <a:ext cx="709834" cy="70983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94026" y="6613786"/>
            <a:ext cx="709834" cy="7098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18014" y="6675728"/>
            <a:ext cx="709834" cy="70983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371301" y="6528061"/>
            <a:ext cx="1353064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Let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gradient flow</a:t>
            </a:r>
            <a:r>
              <a:rPr lang="en-US" sz="3010">
                <a:solidFill>
                  <a:srgbClr val="050A30"/>
                </a:solidFill>
                <a:latin typeface="Agrandir Narrow"/>
              </a:rPr>
              <a:t> propagate through different network paths by </a:t>
            </a:r>
            <a:r>
              <a:rPr lang="en-US" sz="3010">
                <a:solidFill>
                  <a:srgbClr val="050A30"/>
                </a:solidFill>
                <a:latin typeface="Agrandir Narrow Bold"/>
              </a:rPr>
              <a:t>splitting the gradient flow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2466983" y="7842800"/>
            <a:ext cx="14319930" cy="10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50A30"/>
                </a:solidFill>
                <a:latin typeface="Agrandir Narrow Bold"/>
              </a:rPr>
              <a:t>T</a:t>
            </a:r>
            <a:r>
              <a:rPr lang="en-US" sz="2899">
                <a:solidFill>
                  <a:srgbClr val="050A30"/>
                </a:solidFill>
                <a:latin typeface="Agrandir Narrow"/>
              </a:rPr>
              <a:t>he propagated gradient information can have a large correlation difference by switching concatenation and transition steps</a:t>
            </a:r>
            <a:r>
              <a:rPr lang="en-US" sz="2899">
                <a:solidFill>
                  <a:srgbClr val="050A30"/>
                </a:solidFill>
                <a:latin typeface="Agrandir Narrow Bold"/>
              </a:rPr>
              <a:t> -&gt; (Better than DenseNet)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32031" y="7976150"/>
            <a:ext cx="709834" cy="709834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56020" y="8038091"/>
            <a:ext cx="709834" cy="709834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652" r="0" b="0"/>
          <a:stretch>
            <a:fillRect/>
          </a:stretch>
        </p:blipFill>
        <p:spPr>
          <a:xfrm flipH="false" flipV="false" rot="0">
            <a:off x="5441806" y="1028700"/>
            <a:ext cx="7404387" cy="48461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144" r="0" b="0"/>
          <a:stretch>
            <a:fillRect/>
          </a:stretch>
        </p:blipFill>
        <p:spPr>
          <a:xfrm flipH="false" flipV="false" rot="0">
            <a:off x="2767255" y="6363740"/>
            <a:ext cx="12753491" cy="34418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DAFIzJjE37E</dc:identifier>
  <dcterms:modified xsi:type="dcterms:W3CDTF">2011-08-01T06:04:30Z</dcterms:modified>
  <cp:revision>1</cp:revision>
  <dc:title>YOLO Basic Terminologies Structure</dc:title>
</cp:coreProperties>
</file>